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5"/>
  </p:notesMasterIdLst>
  <p:sldIdLst>
    <p:sldId id="256" r:id="rId2"/>
    <p:sldId id="276" r:id="rId3"/>
    <p:sldId id="263" r:id="rId4"/>
    <p:sldId id="264" r:id="rId5"/>
    <p:sldId id="266" r:id="rId6"/>
    <p:sldId id="275" r:id="rId7"/>
    <p:sldId id="267" r:id="rId8"/>
    <p:sldId id="258" r:id="rId9"/>
    <p:sldId id="265" r:id="rId10"/>
    <p:sldId id="310" r:id="rId11"/>
    <p:sldId id="311" r:id="rId12"/>
    <p:sldId id="274" r:id="rId13"/>
    <p:sldId id="314" r:id="rId14"/>
    <p:sldId id="336" r:id="rId15"/>
    <p:sldId id="309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261" r:id="rId37"/>
    <p:sldId id="268" r:id="rId38"/>
    <p:sldId id="280" r:id="rId39"/>
    <p:sldId id="270" r:id="rId40"/>
    <p:sldId id="272" r:id="rId41"/>
    <p:sldId id="271" r:id="rId42"/>
    <p:sldId id="334" r:id="rId43"/>
    <p:sldId id="33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>
      <p:cViewPr varScale="1">
        <p:scale>
          <a:sx n="84" d="100"/>
          <a:sy n="84" d="100"/>
        </p:scale>
        <p:origin x="-131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2D8F1-4D9B-4CEE-BFF8-A736E30332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D071C-7B64-4CC2-8255-5EC5B0D3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7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2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4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1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98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0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2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4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81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9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01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D7DC1-1507-4809-924F-FE2598FE54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0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B8B33A8-86EE-40ED-BCCD-ADFB21B7555A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0A9CE48-9593-4788-87A3-9EF36FA382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6.jpg@01D25C64.1696C3F0" TargetMode="External"/><Relationship Id="rId5" Type="http://schemas.openxmlformats.org/officeDocument/2006/relationships/image" Target="../media/image20.jpeg"/><Relationship Id="rId4" Type="http://schemas.openxmlformats.org/officeDocument/2006/relationships/image" Target="cid:image004.jpg@01D25C64.1696C3F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M6IQVz0fpg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xx3kA5NQ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otoday.com/videos/news/video-colour-some-of-the-saults-most-recognizable-sites-443192" TargetMode="External"/><Relationship Id="rId4" Type="http://schemas.openxmlformats.org/officeDocument/2006/relationships/hyperlink" Target="http://northernontario.ctvnews.ca/video?clipId=98337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s://www.youtube.com/watch?v=VBD--NOWls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doptamagazine.weebly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l.tucker@cityssm.on.ca" TargetMode="External"/><Relationship Id="rId2" Type="http://schemas.openxmlformats.org/officeDocument/2006/relationships/hyperlink" Target="mailto:m.macdonald@cityssm.on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.huopalainen@cityssm.on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itydata\m.macdonald$\Desktop\tin can\IMG_20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119" y="1"/>
            <a:ext cx="9291119" cy="69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0"/>
            <a:ext cx="5638800" cy="1560513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Franklin Gothic Demi" pitchFamily="34" charset="0"/>
              </a:rPr>
              <a:t>Tin Can Fundraising </a:t>
            </a:r>
            <a:endParaRPr lang="en-US" sz="5400" dirty="0">
              <a:solidFill>
                <a:srgbClr val="C00000"/>
              </a:solidFill>
              <a:latin typeface="Franklin Gothic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8" y="3886200"/>
            <a:ext cx="4953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THE LITTLE FUNDRAISERS THAT HAVE A </a:t>
            </a:r>
            <a:r>
              <a:rPr lang="en-US" sz="3200" dirty="0" smtClean="0"/>
              <a:t>BIG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5"/>
    </mc:Choice>
    <mc:Fallback xmlns="">
      <p:transition spd="slow" advTm="271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Paint </a:t>
            </a:r>
            <a:r>
              <a:rPr lang="en-US" dirty="0" err="1" smtClean="0"/>
              <a:t>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What</a:t>
            </a:r>
            <a:r>
              <a:rPr lang="en-US" sz="2000" b="1" dirty="0" smtClean="0"/>
              <a:t>: </a:t>
            </a:r>
            <a:r>
              <a:rPr lang="en-US" sz="2000" dirty="0" smtClean="0"/>
              <a:t>Paint </a:t>
            </a:r>
            <a:r>
              <a:rPr lang="en-US" sz="2000" dirty="0" err="1" smtClean="0"/>
              <a:t>Nites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Purpose</a:t>
            </a:r>
            <a:r>
              <a:rPr lang="en-US" sz="2000" b="1" dirty="0" smtClean="0"/>
              <a:t>:  </a:t>
            </a:r>
            <a:r>
              <a:rPr lang="en-US" sz="2000" dirty="0" smtClean="0"/>
              <a:t>To create a picture perfect event inspiring mixing of paint and wine. Monies raised was put toward collections.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Result</a:t>
            </a:r>
            <a:r>
              <a:rPr lang="en-US" sz="2000" b="1" dirty="0" smtClean="0"/>
              <a:t>: </a:t>
            </a:r>
            <a:r>
              <a:rPr lang="en-US" sz="2000" dirty="0" smtClean="0"/>
              <a:t>$457.80 (2015)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98" y="3352800"/>
            <a:ext cx="2628901" cy="3505200"/>
          </a:xfrm>
          <a:prstGeom prst="rect">
            <a:avLst/>
          </a:prstGeom>
        </p:spPr>
      </p:pic>
      <p:pic>
        <p:nvPicPr>
          <p:cNvPr id="1026" name="7BAECA10-818A-49C3-B54B-057A2EC6178D" descr="D843B136-260A-44CD-98C1-6DE7812C87B1@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5212"/>
            <a:ext cx="4070384" cy="30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632ea04c-ca37-456b-a18d-172eddca191f@citys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768" y="-4813"/>
            <a:ext cx="3054418" cy="22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paint nit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668" y="432435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47"/>
    </mc:Choice>
    <mc:Fallback xmlns="">
      <p:transition spd="slow" advTm="6464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1066800"/>
          </a:xfrm>
        </p:spPr>
        <p:txBody>
          <a:bodyPr/>
          <a:lstStyle/>
          <a:p>
            <a:r>
              <a:rPr lang="en-US" dirty="0" smtClean="0"/>
              <a:t>Paint </a:t>
            </a:r>
            <a:r>
              <a:rPr lang="en-US" dirty="0" err="1" smtClean="0"/>
              <a:t>Nite</a:t>
            </a:r>
            <a:endParaRPr lang="en-US" dirty="0"/>
          </a:p>
        </p:txBody>
      </p:sp>
      <p:pic>
        <p:nvPicPr>
          <p:cNvPr id="1033" name="Picture 9" descr="\\citydata\Libraries\Centennial\Staff\Circulation_Dept\Kellee\Program Flyers and Signage\Paint Nite 2016 fly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221" y="1714500"/>
            <a:ext cx="6629400" cy="48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id:image004.jpg@01D25C64.1696C3F0"/>
          <p:cNvPicPr>
            <a:picLocks noChangeAspect="1" noChangeArrowheads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600200"/>
            <a:ext cx="1428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id:image006.jpg@01D25C64.1696C3F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600200"/>
            <a:ext cx="5857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90"/>
    </mc:Choice>
    <mc:Fallback xmlns="">
      <p:transition spd="slow" advTm="463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is a signature event?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 Signature Event is a special or unique event that may be ticketed or used as a fundraiser. 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279" y="4811611"/>
            <a:ext cx="2894121" cy="166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356"/>
    </mc:Choice>
    <mc:Fallback xmlns="">
      <p:transition spd="slow" advClick="0" advTm="3835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Signature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What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Liisa</a:t>
            </a:r>
            <a:r>
              <a:rPr lang="en-US" sz="2000" dirty="0" smtClean="0"/>
              <a:t> </a:t>
            </a:r>
            <a:r>
              <a:rPr lang="en-US" sz="2000" dirty="0" err="1" smtClean="0"/>
              <a:t>Kovala</a:t>
            </a:r>
            <a:r>
              <a:rPr lang="en-US" sz="2000" dirty="0" smtClean="0"/>
              <a:t> Author Event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Purpose: </a:t>
            </a:r>
            <a:r>
              <a:rPr lang="en-US" sz="2000" dirty="0" smtClean="0"/>
              <a:t>To connect community to</a:t>
            </a:r>
          </a:p>
          <a:p>
            <a:pPr marL="0" indent="0">
              <a:buNone/>
            </a:pPr>
            <a:r>
              <a:rPr lang="en-US" sz="2000" dirty="0" smtClean="0"/>
              <a:t>libraries.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Result</a:t>
            </a:r>
            <a:r>
              <a:rPr lang="en-US" sz="2000" b="1" dirty="0" smtClean="0"/>
              <a:t>:  </a:t>
            </a:r>
            <a:r>
              <a:rPr lang="en-US" sz="2000" dirty="0" smtClean="0"/>
              <a:t>Ticketed event – 50 people </a:t>
            </a:r>
          </a:p>
          <a:p>
            <a:pPr marL="0" indent="0">
              <a:buNone/>
            </a:pPr>
            <a:r>
              <a:rPr lang="en-US" sz="2000" dirty="0" smtClean="0"/>
              <a:t>Attended.</a:t>
            </a:r>
            <a:endParaRPr lang="en-US" dirty="0" smtClean="0"/>
          </a:p>
        </p:txBody>
      </p:sp>
      <p:pic>
        <p:nvPicPr>
          <p:cNvPr id="2050" name="Picture 2" descr="C:\Users\h.huopalainen\Downloads\12717793_1058527780878781_3306805461627399680_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901878" cy="44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Liisa Kov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Liisa Kova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Liisa Koval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Liisa Koval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\\citydata\h.huopalainen$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799" y="3733800"/>
            <a:ext cx="1677749" cy="2111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Picture 11" descr="\\citydata\h.huopalainen$\Desktop\imag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4244742"/>
            <a:ext cx="2721429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1143000" y="59688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https://www.youtube.com/watch?v=NM6IQVz0fpg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3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43"/>
    </mc:Choice>
    <mc:Fallback xmlns="">
      <p:transition spd="slow" advTm="9874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Signature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170"/>
            <a:ext cx="8229600" cy="432511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</a:t>
            </a:r>
            <a:r>
              <a:rPr lang="en-US" sz="2000" b="1" dirty="0" smtClean="0"/>
              <a:t>: </a:t>
            </a:r>
            <a:r>
              <a:rPr lang="en-US" sz="2000" dirty="0" smtClean="0"/>
              <a:t>Spelling Bees</a:t>
            </a:r>
            <a:br>
              <a:rPr lang="en-US" sz="2000" dirty="0" smtClean="0"/>
            </a:br>
            <a:r>
              <a:rPr lang="en-US" sz="2000" b="1" dirty="0" smtClean="0"/>
              <a:t>Purpose</a:t>
            </a:r>
            <a:r>
              <a:rPr lang="en-US" sz="2000" b="1" dirty="0"/>
              <a:t>: </a:t>
            </a:r>
            <a:r>
              <a:rPr lang="en-US" sz="2000" dirty="0" smtClean="0"/>
              <a:t>To encourage healthy competition in becoming a good speller and building vocabulary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Result</a:t>
            </a:r>
            <a:r>
              <a:rPr lang="en-US" sz="2000" b="1" dirty="0" smtClean="0"/>
              <a:t>: </a:t>
            </a:r>
            <a:r>
              <a:rPr lang="en-US" sz="2000" dirty="0" smtClean="0"/>
              <a:t>$549 split with the Shot in the Dark theatre group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082" y="6190408"/>
            <a:ext cx="1078345" cy="62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3240308"/>
            <a:ext cx="1825149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No automatic alt text available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380" y="3240308"/>
            <a:ext cx="1809750" cy="2882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Image may contain: tex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455" y="3257048"/>
            <a:ext cx="1809750" cy="286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82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80"/>
    </mc:Choice>
    <mc:Fallback xmlns="">
      <p:transition spd="slow" advTm="1109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8200" y="0"/>
            <a:ext cx="11049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Signature Events</a:t>
            </a:r>
            <a:endParaRPr lang="en-US" dirty="0"/>
          </a:p>
        </p:txBody>
      </p:sp>
      <p:pic>
        <p:nvPicPr>
          <p:cNvPr id="1026" name="Picture 2" descr="\\CITYDATA\Libraries\Library_Wide\Digital_Images\LIBRARY PROGRAMS\CHILDREN'S PROGRAMMING\SPELLING BEES 2017\IMG_52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2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ITYDATA\Libraries\Library_Wide\Digital_Images\LIBRARY PROGRAMS\ADULT PROGRAMS\NAUGHTY SPELLING BEE 2017\IMG_52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721" y="-8294"/>
            <a:ext cx="4278123" cy="32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ITYDATA\Libraries\Library_Wide\Digital_Images\LIBRARY PROGRAMS\CHILDREN'S PROGRAMMING\SPELLING BEES 2017\IMG_86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26" y="3617930"/>
            <a:ext cx="4364525" cy="32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ITYDATA\Libraries\Library_Wide\Digital_Images\LIBRARY PROGRAMS\ADULT PROGRAMS\NAUGHTY SPELLING BEE 2017\IMG_53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721" y="3683067"/>
            <a:ext cx="4262279" cy="319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194" y="2743200"/>
            <a:ext cx="2648411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09"/>
    </mc:Choice>
    <mc:Fallback xmlns="">
      <p:transition spd="slow" advTm="17550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What: </a:t>
            </a:r>
            <a:r>
              <a:rPr lang="en-US" sz="1600" dirty="0"/>
              <a:t>Hound Town Author Event</a:t>
            </a:r>
            <a:br>
              <a:rPr lang="en-US" sz="1600" dirty="0"/>
            </a:br>
            <a:r>
              <a:rPr lang="en-US" sz="1600" b="1" dirty="0"/>
              <a:t>Purpose:  </a:t>
            </a:r>
            <a:r>
              <a:rPr lang="en-US" sz="1600" dirty="0" smtClean="0"/>
              <a:t>To highlight a local author who wants to give back to his community and library and bringing in a different demographic of people.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Result</a:t>
            </a:r>
            <a:r>
              <a:rPr lang="en-US" sz="1600" b="1" dirty="0" smtClean="0"/>
              <a:t>:  </a:t>
            </a:r>
            <a:r>
              <a:rPr lang="en-US" sz="1600" dirty="0" smtClean="0"/>
              <a:t>Estimating $600.00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56709"/>
            <a:ext cx="2447226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628" y="3429000"/>
            <a:ext cx="5524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84"/>
    </mc:Choice>
    <mc:Fallback xmlns="">
      <p:transition spd="slow" advTm="12728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Colouring</a:t>
            </a:r>
            <a:r>
              <a:rPr lang="en-US" dirty="0" smtClean="0"/>
              <a:t>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</a:t>
            </a:r>
            <a:r>
              <a:rPr lang="en-US" b="1" dirty="0" smtClean="0"/>
              <a:t>: </a:t>
            </a:r>
            <a:r>
              <a:rPr lang="en-US" dirty="0" smtClean="0"/>
              <a:t>An adult </a:t>
            </a:r>
            <a:r>
              <a:rPr lang="en-US" dirty="0" err="1" smtClean="0"/>
              <a:t>colouring</a:t>
            </a:r>
            <a:r>
              <a:rPr lang="en-US" dirty="0" smtClean="0"/>
              <a:t> book created using archival photos.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Purpose</a:t>
            </a:r>
            <a:r>
              <a:rPr lang="en-US" b="1" dirty="0" smtClean="0"/>
              <a:t>: </a:t>
            </a:r>
            <a:r>
              <a:rPr lang="en-US" dirty="0" smtClean="0"/>
              <a:t>To promote our Archival Photo Collection while generating funds for library programs, services and collections.</a:t>
            </a:r>
          </a:p>
          <a:p>
            <a:pPr marL="0" indent="0">
              <a:buNone/>
            </a:pPr>
            <a:r>
              <a:rPr lang="en-US" b="1" dirty="0" smtClean="0"/>
              <a:t>Result: </a:t>
            </a:r>
            <a:r>
              <a:rPr lang="en-US" dirty="0" smtClean="0"/>
              <a:t>Estimating $4800.00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970142" cy="2284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27"/>
    </mc:Choice>
    <mc:Fallback xmlns="">
      <p:transition spd="slow" advTm="5702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#1-Coming up with the idea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Search trends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What’s hot? What’s popular? What are the bookstores selling?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What is your theme?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8" name="Picture 4" descr="Image result for what's trend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6896100" cy="231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Colouring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63"/>
    </mc:Choice>
    <mc:Fallback xmlns="">
      <p:transition spd="slow" advTm="7916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77" y="709154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Step #2-choose pictures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8394">
            <a:off x="343520" y="2042470"/>
            <a:ext cx="1871228" cy="118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4823">
            <a:off x="3283200" y="3182638"/>
            <a:ext cx="1766505" cy="1425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1839">
            <a:off x="6505046" y="1995780"/>
            <a:ext cx="2057401" cy="1281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154" y="2644332"/>
            <a:ext cx="2294046" cy="1255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403" y="3208677"/>
            <a:ext cx="1988701" cy="1256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553">
            <a:off x="1507110" y="2274638"/>
            <a:ext cx="2722464" cy="1695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3437">
            <a:off x="4328640" y="2189059"/>
            <a:ext cx="2381772" cy="18666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26" y="3211137"/>
            <a:ext cx="2102478" cy="1153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51008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Step #3- Illustrate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799" y="5241044"/>
            <a:ext cx="2872917" cy="14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Colouring</a:t>
            </a:r>
            <a:r>
              <a:rPr lang="en-US" dirty="0" smtClean="0"/>
              <a:t>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45"/>
    </mc:Choice>
    <mc:Fallback xmlns="">
      <p:transition spd="slow" advTm="821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City of Sault Ste. Marie</a:t>
            </a:r>
          </a:p>
          <a:p>
            <a:pPr marL="0" indent="0">
              <a:buNone/>
            </a:pPr>
            <a:r>
              <a:rPr lang="en-US" dirty="0" smtClean="0"/>
              <a:t>Population 75,000 (2011 census)</a:t>
            </a:r>
            <a:br>
              <a:rPr lang="en-US" dirty="0" smtClean="0"/>
            </a:br>
            <a:r>
              <a:rPr lang="en-US" dirty="0" smtClean="0"/>
              <a:t>Located in Northern Ontario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n the border of Michigan </a:t>
            </a:r>
            <a:br>
              <a:rPr lang="en-US" dirty="0" smtClean="0"/>
            </a:br>
            <a:r>
              <a:rPr lang="en-US" dirty="0" smtClean="0"/>
              <a:t>Main Industry – Steel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Sault Ste. Marie Public Library</a:t>
            </a:r>
          </a:p>
          <a:p>
            <a:pPr marL="0" indent="0">
              <a:buNone/>
            </a:pPr>
            <a:r>
              <a:rPr lang="en-US" dirty="0" smtClean="0"/>
              <a:t>Two Library locations (Three in 2016)</a:t>
            </a:r>
          </a:p>
          <a:p>
            <a:pPr marL="0" indent="0">
              <a:buNone/>
            </a:pPr>
            <a:r>
              <a:rPr lang="en-US" dirty="0" smtClean="0"/>
              <a:t>Unionized Staff </a:t>
            </a:r>
            <a:br>
              <a:rPr lang="en-US" dirty="0" smtClean="0"/>
            </a:br>
            <a:r>
              <a:rPr lang="en-US" dirty="0" smtClean="0"/>
              <a:t>56 employees </a:t>
            </a:r>
            <a:br>
              <a:rPr lang="en-US" dirty="0" smtClean="0"/>
            </a:br>
            <a:r>
              <a:rPr lang="en-US" dirty="0" smtClean="0"/>
              <a:t>18,000 + Card Holders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359583"/>
            <a:ext cx="3069344" cy="12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08"/>
    </mc:Choice>
    <mc:Fallback xmlns="">
      <p:transition spd="slow" advTm="1643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86800" cy="61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00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Sarnia – St. Clair Tunnel - 1910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69"/>
    </mc:Choice>
    <mc:Fallback xmlns="">
      <p:transition spd="slow" advTm="1876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citydata\l.tucker$\Documents\My Pictures\2016-11-18 drawings\drawings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808" y="-1169706"/>
            <a:ext cx="7183095" cy="93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2"/>
    </mc:Choice>
    <mc:Fallback xmlns="">
      <p:transition spd="slow" advTm="1618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9" y="18854"/>
            <a:ext cx="899008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210" y="6461959"/>
            <a:ext cx="902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Toronto Public Library - 1884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6"/>
    </mc:Choice>
    <mc:Fallback xmlns="">
      <p:transition spd="slow" advTm="2520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itydata\l.tucker$\Documents\My Pictures\2016-11-18 drawings\drawings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36151" y="-1233962"/>
            <a:ext cx="7239002" cy="94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7"/>
    </mc:Choice>
    <mc:Fallback xmlns="">
      <p:transition spd="slow" advTm="2041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9" y="355600"/>
            <a:ext cx="88750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469" y="6553200"/>
            <a:ext cx="8875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Waterloo YMCA-1922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22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5"/>
    </mc:Choice>
    <mc:Fallback xmlns="">
      <p:transition spd="slow" advTm="1171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85341" y="-708823"/>
            <a:ext cx="6892636" cy="891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8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9"/>
    </mc:Choice>
    <mc:Fallback xmlns="">
      <p:transition spd="slow" advTm="2080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50" y="690445"/>
            <a:ext cx="2286000" cy="1607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5350" y="690445"/>
            <a:ext cx="2317059" cy="1607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912" y="690446"/>
            <a:ext cx="2080887" cy="1607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750" y="237160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St. Claire Tunnel is </a:t>
            </a:r>
            <a:r>
              <a:rPr lang="en-US" sz="1200" dirty="0"/>
              <a:t>the name for two separate rail tunnels which were built under the St. Clair River between Sarnia, Ontario and Port Huron, Michigan.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2950" y="237160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1830, a library was established in the York Mechanics' Institute. In 1884, the collection became the Toronto Public Library. James Bain was the first chief </a:t>
            </a:r>
            <a:r>
              <a:rPr lang="en-US" sz="1200" dirty="0" smtClean="0"/>
              <a:t>librarian.</a:t>
            </a:r>
            <a:endParaRPr lang="en-US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50" y="3810000"/>
            <a:ext cx="2286000" cy="1607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1150" y="3810000"/>
            <a:ext cx="2286000" cy="1607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068" y="3717632"/>
            <a:ext cx="246856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409" y="3717632"/>
            <a:ext cx="2227791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6791" y="2362200"/>
            <a:ext cx="2227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 </a:t>
            </a:r>
            <a:r>
              <a:rPr lang="en-US" sz="1200" dirty="0" err="1"/>
              <a:t>Praesent</a:t>
            </a:r>
            <a:r>
              <a:rPr lang="en-US" sz="1200" dirty="0"/>
              <a:t> in </a:t>
            </a:r>
            <a:r>
              <a:rPr lang="en-US" sz="1200" dirty="0" err="1"/>
              <a:t>sodales</a:t>
            </a:r>
            <a:r>
              <a:rPr lang="en-US" sz="1200" dirty="0"/>
              <a:t> nisi,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rutrum</a:t>
            </a:r>
            <a:r>
              <a:rPr lang="en-US" sz="1200" dirty="0"/>
              <a:t> </a:t>
            </a:r>
            <a:r>
              <a:rPr lang="en-US" sz="1200" dirty="0" err="1"/>
              <a:t>sapien</a:t>
            </a:r>
            <a:r>
              <a:rPr lang="en-US" sz="1200" dirty="0"/>
              <a:t>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410200"/>
            <a:ext cx="228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200" dirty="0" err="1"/>
              <a:t>Cras</a:t>
            </a:r>
            <a:r>
              <a:rPr lang="en-US" sz="1200" dirty="0"/>
              <a:t> </a:t>
            </a:r>
            <a:r>
              <a:rPr lang="en-US" sz="1200" dirty="0" err="1"/>
              <a:t>pretium</a:t>
            </a:r>
            <a:r>
              <a:rPr lang="en-US" sz="1200" dirty="0"/>
              <a:t> </a:t>
            </a:r>
            <a:r>
              <a:rPr lang="en-US" sz="1200" dirty="0" err="1"/>
              <a:t>diam</a:t>
            </a:r>
            <a:r>
              <a:rPr lang="en-US" sz="1200" dirty="0"/>
              <a:t> id </a:t>
            </a:r>
            <a:r>
              <a:rPr lang="en-US" sz="1200" dirty="0" err="1"/>
              <a:t>orci</a:t>
            </a:r>
            <a:r>
              <a:rPr lang="en-US" sz="1200" dirty="0"/>
              <a:t> </a:t>
            </a:r>
            <a:r>
              <a:rPr lang="en-US" sz="1200" dirty="0" err="1"/>
              <a:t>aliquam</a:t>
            </a:r>
            <a:r>
              <a:rPr lang="en-US" sz="1200" dirty="0"/>
              <a:t>, et </a:t>
            </a:r>
            <a:r>
              <a:rPr lang="en-US" sz="1200" dirty="0" err="1"/>
              <a:t>placerat</a:t>
            </a:r>
            <a:r>
              <a:rPr lang="en-US" sz="1200" dirty="0"/>
              <a:t> </a:t>
            </a:r>
            <a:r>
              <a:rPr lang="en-US" sz="1200" dirty="0" err="1"/>
              <a:t>mauris</a:t>
            </a:r>
            <a:r>
              <a:rPr lang="en-US" sz="1200" dirty="0"/>
              <a:t> </a:t>
            </a:r>
            <a:r>
              <a:rPr lang="en-US" sz="1200" dirty="0" err="1"/>
              <a:t>aliquet</a:t>
            </a:r>
            <a:r>
              <a:rPr lang="en-US" sz="1200" dirty="0"/>
              <a:t>. </a:t>
            </a:r>
            <a:r>
              <a:rPr lang="en-US" sz="1200" dirty="0" err="1"/>
              <a:t>Nunc</a:t>
            </a:r>
            <a:r>
              <a:rPr lang="en-US" sz="1200" dirty="0"/>
              <a:t> in </a:t>
            </a:r>
            <a:r>
              <a:rPr lang="en-US" sz="1200" dirty="0" err="1"/>
              <a:t>libero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, </a:t>
            </a:r>
            <a:r>
              <a:rPr lang="en-US" sz="1200" dirty="0" err="1"/>
              <a:t>imperdiet</a:t>
            </a:r>
            <a:r>
              <a:rPr lang="en-US" sz="1200" dirty="0"/>
              <a:t> </a:t>
            </a:r>
            <a:r>
              <a:rPr lang="en-US" sz="1200" dirty="0" err="1"/>
              <a:t>libero</a:t>
            </a:r>
            <a:r>
              <a:rPr lang="en-US" sz="1200" dirty="0"/>
              <a:t> </a:t>
            </a:r>
            <a:r>
              <a:rPr lang="en-US" sz="1200" dirty="0" err="1"/>
              <a:t>faucibus</a:t>
            </a:r>
            <a:r>
              <a:rPr lang="en-US" sz="1200" dirty="0"/>
              <a:t>, </a:t>
            </a:r>
            <a:r>
              <a:rPr lang="en-US" sz="1200" dirty="0" err="1"/>
              <a:t>placerat</a:t>
            </a:r>
            <a:r>
              <a:rPr lang="en-US" sz="1200" dirty="0"/>
              <a:t> </a:t>
            </a:r>
            <a:r>
              <a:rPr lang="en-US" sz="1200" dirty="0" err="1"/>
              <a:t>orci</a:t>
            </a:r>
            <a:r>
              <a:rPr lang="en-US" sz="1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5486400"/>
            <a:ext cx="233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Curabitur</a:t>
            </a:r>
            <a:r>
              <a:rPr lang="en-US" sz="1200" dirty="0"/>
              <a:t> non </a:t>
            </a:r>
            <a:r>
              <a:rPr lang="en-US" sz="1200" dirty="0" err="1"/>
              <a:t>ultricies</a:t>
            </a:r>
            <a:r>
              <a:rPr lang="en-US" sz="1200" dirty="0"/>
              <a:t> </a:t>
            </a:r>
            <a:r>
              <a:rPr lang="en-US" sz="1200" dirty="0" err="1"/>
              <a:t>tellus</a:t>
            </a:r>
            <a:r>
              <a:rPr lang="en-US" sz="1200" dirty="0"/>
              <a:t>. </a:t>
            </a:r>
            <a:r>
              <a:rPr lang="en-US" sz="1200" dirty="0" err="1"/>
              <a:t>Suspendisse</a:t>
            </a:r>
            <a:r>
              <a:rPr lang="en-US" sz="1200" dirty="0"/>
              <a:t> </a:t>
            </a:r>
            <a:r>
              <a:rPr lang="en-US" sz="1200" dirty="0" err="1"/>
              <a:t>potenti</a:t>
            </a:r>
            <a:r>
              <a:rPr lang="en-US" sz="1200" dirty="0"/>
              <a:t>. </a:t>
            </a:r>
            <a:r>
              <a:rPr lang="en-US" sz="1200" dirty="0" err="1"/>
              <a:t>Mauris</a:t>
            </a:r>
            <a:r>
              <a:rPr lang="en-US" sz="1200" dirty="0"/>
              <a:t> </a:t>
            </a:r>
            <a:r>
              <a:rPr lang="en-US" sz="1200" dirty="0" err="1"/>
              <a:t>luctus</a:t>
            </a:r>
            <a:r>
              <a:rPr lang="en-US" sz="1200" dirty="0"/>
              <a:t> at </a:t>
            </a:r>
            <a:r>
              <a:rPr lang="en-US" sz="1200" dirty="0" err="1"/>
              <a:t>diam</a:t>
            </a:r>
            <a:r>
              <a:rPr lang="en-US" sz="1200" dirty="0"/>
              <a:t> </a:t>
            </a:r>
            <a:r>
              <a:rPr lang="en-US" sz="1200" dirty="0" err="1"/>
              <a:t>nec</a:t>
            </a:r>
            <a:r>
              <a:rPr lang="en-US" sz="1200" dirty="0"/>
              <a:t> </a:t>
            </a:r>
            <a:r>
              <a:rPr lang="en-US" sz="1200" dirty="0" err="1"/>
              <a:t>hendrerit</a:t>
            </a:r>
            <a:r>
              <a:rPr lang="en-US" sz="1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8912" y="5486400"/>
            <a:ext cx="2080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Integer </a:t>
            </a:r>
            <a:r>
              <a:rPr lang="en-US" sz="1200" dirty="0" err="1"/>
              <a:t>scelerisque</a:t>
            </a:r>
            <a:r>
              <a:rPr lang="en-US" sz="1200" dirty="0"/>
              <a:t>, </a:t>
            </a:r>
            <a:r>
              <a:rPr lang="en-US" sz="1200" dirty="0" err="1"/>
              <a:t>elit</a:t>
            </a:r>
            <a:r>
              <a:rPr lang="en-US" sz="1200" dirty="0"/>
              <a:t> </a:t>
            </a:r>
            <a:r>
              <a:rPr lang="en-US" sz="1200" dirty="0" err="1"/>
              <a:t>vel</a:t>
            </a:r>
            <a:r>
              <a:rPr lang="en-US" sz="1200" dirty="0"/>
              <a:t> </a:t>
            </a:r>
            <a:r>
              <a:rPr lang="en-US" sz="1200" dirty="0" err="1"/>
              <a:t>placerat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, </a:t>
            </a:r>
            <a:r>
              <a:rPr lang="en-US" sz="1200" dirty="0" err="1"/>
              <a:t>risus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placerat</a:t>
            </a:r>
            <a:r>
              <a:rPr lang="en-US" sz="1200" dirty="0"/>
              <a:t> </a:t>
            </a:r>
            <a:r>
              <a:rPr lang="en-US" sz="1200" dirty="0" err="1"/>
              <a:t>eros</a:t>
            </a:r>
            <a:r>
              <a:rPr lang="en-US" sz="1200" dirty="0"/>
              <a:t>, </a:t>
            </a:r>
            <a:r>
              <a:rPr lang="en-US" sz="1200" dirty="0" err="1"/>
              <a:t>scelerisque</a:t>
            </a:r>
            <a:r>
              <a:rPr lang="en-US" sz="1200" dirty="0"/>
              <a:t> </a:t>
            </a:r>
            <a:r>
              <a:rPr lang="en-US" sz="1200" dirty="0" err="1"/>
              <a:t>auctor</a:t>
            </a:r>
            <a:r>
              <a:rPr lang="en-US" sz="1200" dirty="0"/>
              <a:t> </a:t>
            </a:r>
            <a:r>
              <a:rPr lang="en-US" sz="1200" dirty="0" err="1"/>
              <a:t>libero</a:t>
            </a:r>
            <a:r>
              <a:rPr lang="en-US" sz="1200" dirty="0"/>
              <a:t> </a:t>
            </a:r>
            <a:r>
              <a:rPr lang="en-US" sz="1200" dirty="0" err="1"/>
              <a:t>risus</a:t>
            </a:r>
            <a:r>
              <a:rPr lang="en-US" sz="1200" dirty="0"/>
              <a:t> </a:t>
            </a:r>
            <a:r>
              <a:rPr lang="en-US" sz="1200" dirty="0" err="1"/>
              <a:t>nec</a:t>
            </a:r>
            <a:r>
              <a:rPr lang="en-US" sz="1200" dirty="0"/>
              <a:t> diam. </a:t>
            </a:r>
          </a:p>
        </p:txBody>
      </p:sp>
    </p:spTree>
    <p:extLst>
      <p:ext uri="{BB962C8B-B14F-4D97-AF65-F5344CB8AC3E}">
        <p14:creationId xmlns:p14="http://schemas.microsoft.com/office/powerpoint/2010/main" val="38815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63"/>
    </mc:Choice>
    <mc:Fallback xmlns="">
      <p:transition spd="slow" advTm="4906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Courtesy of the Sault Ste. Marie Innovation Center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56" y="891988"/>
            <a:ext cx="8478044" cy="548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65"/>
    </mc:Choice>
    <mc:Fallback xmlns="">
      <p:transition spd="slow" advTm="5026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Step #4 Design a Mock-up of the book for printer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38400" y="2895494"/>
            <a:ext cx="4940962" cy="37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Colouring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52"/>
    </mc:Choice>
    <mc:Fallback xmlns="">
      <p:transition spd="slow" advTm="6705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80" y="175260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#5 -To the printer…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19400"/>
            <a:ext cx="815340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u="sng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Sales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started selling the books October 22, the first day of Library Week.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200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books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sold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Colouring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4"/>
    </mc:Choice>
    <mc:Fallback xmlns="">
      <p:transition spd="slow" advTm="1183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is Tin Can Fundraising?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Anything </a:t>
            </a:r>
            <a:r>
              <a:rPr lang="en-US" sz="3200" dirty="0" smtClean="0"/>
              <a:t>that generates a small amount of revenue (less than $5,000) to help improve services.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Financial Donations</a:t>
            </a:r>
          </a:p>
          <a:p>
            <a:r>
              <a:rPr lang="en-US" sz="3200" dirty="0" smtClean="0"/>
              <a:t>In-kind donations</a:t>
            </a:r>
          </a:p>
          <a:p>
            <a:r>
              <a:rPr lang="en-US" sz="3200" dirty="0" smtClean="0"/>
              <a:t>Sales</a:t>
            </a:r>
            <a:endParaRPr lang="en-US" sz="3200" dirty="0"/>
          </a:p>
        </p:txBody>
      </p:sp>
      <p:pic>
        <p:nvPicPr>
          <p:cNvPr id="1026" name="Picture 2" descr="Image result for change money canadia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380766" cy="25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7"/>
    </mc:Choice>
    <mc:Fallback xmlns="">
      <p:transition spd="slow" advTm="2511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Media &amp; Marketing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428943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Shaw community channel (2:35):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hlinkClick r:id="rId3"/>
              </a:rPr>
              <a:t>https://www.youtube.com/watch?v=fpxx3kA5NQU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62343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CTV News North (1:42):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hlinkClick r:id="rId4"/>
              </a:rPr>
              <a:t>http://northernontario.ctvnews.ca/video?clipId=983371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91278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Sootoday.com (2:28):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hlinkClick r:id="rId5"/>
              </a:rPr>
              <a:t>https://www.sootoday.com/videos/news/video-colour-some-of-the-saults-most-recognizable-sites-443192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0"/>
    </mc:Choice>
    <mc:Fallback xmlns="">
      <p:transition spd="slow" advTm="1752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239000" cy="527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04"/>
    </mc:Choice>
    <mc:Fallback xmlns="">
      <p:transition spd="slow" advTm="3610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2738" y="-330200"/>
            <a:ext cx="9771063" cy="75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3"/>
    </mc:Choice>
    <mc:Fallback xmlns="">
      <p:transition spd="slow" advTm="1231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3213" y="-325438"/>
            <a:ext cx="9752013" cy="751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3"/>
    </mc:Choice>
    <mc:Fallback xmlns="">
      <p:transition spd="slow" advTm="1416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75" y="-296863"/>
            <a:ext cx="9685338" cy="745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1"/>
    </mc:Choice>
    <mc:Fallback xmlns="">
      <p:transition spd="slow" advTm="1336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279400" y="-239713"/>
            <a:ext cx="9704388" cy="73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3"/>
    </mc:Choice>
    <mc:Fallback xmlns="">
      <p:transition spd="slow" advTm="1710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/>
          <a:lstStyle/>
          <a:p>
            <a:r>
              <a:rPr lang="en-US" dirty="0" smtClean="0"/>
              <a:t>Adopt a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456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What: </a:t>
            </a:r>
            <a:r>
              <a:rPr lang="en-US" dirty="0" smtClean="0"/>
              <a:t>A campaign to raise funds for magazine subscriptions. </a:t>
            </a:r>
            <a:br>
              <a:rPr lang="en-US" dirty="0" smtClean="0"/>
            </a:br>
            <a:r>
              <a:rPr lang="en-US" b="1" dirty="0" smtClean="0"/>
              <a:t>Purpose: </a:t>
            </a:r>
            <a:r>
              <a:rPr lang="en-US" dirty="0" smtClean="0"/>
              <a:t>To reduce the number of magazine subscriptions to be cut due to budget reductions and changes in the value of the Canadian dollar.  </a:t>
            </a:r>
          </a:p>
          <a:p>
            <a:pPr marL="0" indent="0">
              <a:buNone/>
            </a:pPr>
            <a:r>
              <a:rPr lang="en-US" b="1" dirty="0" smtClean="0"/>
              <a:t>Result: </a:t>
            </a:r>
            <a:r>
              <a:rPr lang="en-US" dirty="0"/>
              <a:t>$</a:t>
            </a:r>
            <a:r>
              <a:rPr lang="en-US" dirty="0" smtClean="0"/>
              <a:t>2,968.26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https://www.youtube.com/watch?v=VBD--</a:t>
            </a:r>
            <a:r>
              <a:rPr lang="en-US" dirty="0" smtClean="0">
                <a:hlinkClick r:id="rId2"/>
              </a:rPr>
              <a:t>NOWls0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4438650" cy="21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1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30"/>
    </mc:Choice>
    <mc:Fallback xmlns="">
      <p:transition spd="slow" advTm="15613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56" y="609600"/>
            <a:ext cx="8229600" cy="1066800"/>
          </a:xfrm>
        </p:spPr>
        <p:txBody>
          <a:bodyPr/>
          <a:lstStyle/>
          <a:p>
            <a:r>
              <a:rPr lang="en-US" dirty="0"/>
              <a:t>Adopt a Magazine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http://adoptamagazine.weebly.com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336" y="1828800"/>
            <a:ext cx="5577240" cy="393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8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4"/>
    </mc:Choice>
    <mc:Fallback xmlns="">
      <p:transition spd="slow" advTm="9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 a Magazine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Renewal Campaign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2016 - 32 magazines up for  renewal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- 18 magazines renewed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- 7 magazines newly adopted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- </a:t>
            </a:r>
            <a:r>
              <a:rPr lang="en-US" b="1" dirty="0"/>
              <a:t>$1475.80 </a:t>
            </a:r>
            <a:r>
              <a:rPr lang="en-US" dirty="0"/>
              <a:t>in subscription donations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2017 – 9  additional magazines up for renewal </a:t>
            </a:r>
            <a:endParaRPr lang="en-U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752599"/>
            <a:ext cx="2904842" cy="16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67"/>
    </mc:Choice>
    <mc:Fallback xmlns="">
      <p:transition spd="slow" advTm="13596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Funds raised</a:t>
            </a:r>
          </a:p>
          <a:p>
            <a:r>
              <a:rPr lang="en-US" dirty="0"/>
              <a:t>Quality programming  </a:t>
            </a:r>
          </a:p>
          <a:p>
            <a:r>
              <a:rPr lang="en-US" dirty="0" smtClean="0"/>
              <a:t>Networking/building relationships</a:t>
            </a:r>
          </a:p>
          <a:p>
            <a:r>
              <a:rPr lang="en-US" dirty="0" smtClean="0"/>
              <a:t>Community Support</a:t>
            </a:r>
          </a:p>
          <a:p>
            <a:r>
              <a:rPr lang="en-US" dirty="0" smtClean="0"/>
              <a:t>Spreading </a:t>
            </a:r>
            <a:r>
              <a:rPr lang="en-US" dirty="0"/>
              <a:t>the word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pro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11434"/>
            <a:ext cx="4505325" cy="298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22"/>
    </mc:Choice>
    <mc:Fallback xmlns="">
      <p:transition spd="slow" advTm="5452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dirty="0"/>
              <a:t>Tin Can </a:t>
            </a:r>
            <a:r>
              <a:rPr lang="en-US" dirty="0" smtClean="0"/>
              <a:t>Fundraising is </a:t>
            </a:r>
            <a:r>
              <a:rPr lang="en-US" dirty="0"/>
              <a:t>not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Anything that is a significant source of revenue (+$5,000) would not be considered Tin Can Fundraising. </a:t>
            </a:r>
          </a:p>
          <a:p>
            <a:endParaRPr lang="en-US" sz="2800" dirty="0" smtClean="0"/>
          </a:p>
          <a:p>
            <a:r>
              <a:rPr lang="en-US" sz="2800" dirty="0" smtClean="0"/>
              <a:t>Grant </a:t>
            </a:r>
            <a:r>
              <a:rPr lang="en-US" sz="2800" dirty="0"/>
              <a:t>Writing </a:t>
            </a:r>
          </a:p>
          <a:p>
            <a:r>
              <a:rPr lang="en-US" sz="2800" dirty="0" smtClean="0"/>
              <a:t>Major Capital Campaigns</a:t>
            </a:r>
            <a:endParaRPr lang="en-US" sz="2800" dirty="0"/>
          </a:p>
          <a:p>
            <a:r>
              <a:rPr lang="en-US" sz="2800" dirty="0" smtClean="0"/>
              <a:t>Crowd Funding </a:t>
            </a:r>
          </a:p>
          <a:p>
            <a:r>
              <a:rPr lang="en-US" sz="2800" dirty="0" smtClean="0"/>
              <a:t>Friends of the Library activities</a:t>
            </a:r>
          </a:p>
          <a:p>
            <a:r>
              <a:rPr lang="en-US" sz="2800" dirty="0" smtClean="0"/>
              <a:t>Library Charitable Foundation activities</a:t>
            </a:r>
          </a:p>
          <a:p>
            <a:endParaRPr lang="en-US" dirty="0"/>
          </a:p>
        </p:txBody>
      </p:sp>
      <p:pic>
        <p:nvPicPr>
          <p:cNvPr id="2050" name="Picture 2" descr="Image result for writing cheq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499370"/>
            <a:ext cx="3124201" cy="17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85"/>
    </mc:Choice>
    <mc:Fallback xmlns="">
      <p:transition spd="slow" advTm="2458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(</a:t>
            </a:r>
            <a:r>
              <a:rPr lang="en-US" dirty="0" err="1" smtClean="0"/>
              <a:t>draising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/>
            <a:r>
              <a:rPr lang="en-US" sz="5400" dirty="0" smtClean="0"/>
              <a:t>Keep it fun </a:t>
            </a:r>
          </a:p>
          <a:p>
            <a:pPr marL="685800" indent="-685800"/>
            <a:r>
              <a:rPr lang="en-US" sz="5400" dirty="0" smtClean="0"/>
              <a:t>Collaborate </a:t>
            </a:r>
          </a:p>
          <a:p>
            <a:pPr marL="685800" indent="-685800"/>
            <a:r>
              <a:rPr lang="en-US" sz="5400" dirty="0" smtClean="0"/>
              <a:t>Participate </a:t>
            </a:r>
            <a:endParaRPr lang="en-US" sz="5400" dirty="0"/>
          </a:p>
          <a:p>
            <a:pPr marL="685800" indent="-685800"/>
            <a:r>
              <a:rPr lang="en-US" sz="5400" dirty="0" smtClean="0"/>
              <a:t>Engage </a:t>
            </a:r>
            <a:endParaRPr lang="en-US" sz="5400" dirty="0"/>
          </a:p>
        </p:txBody>
      </p:sp>
      <p:pic>
        <p:nvPicPr>
          <p:cNvPr id="2050" name="Picture 2" descr="C:\Users\m.macdonald\AppData\Local\Microsoft\Windows\Temporary Internet Files\Content.Outlook\LZ9T1RC6\IMG_52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505200"/>
            <a:ext cx="3759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15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9"/>
    </mc:Choice>
    <mc:Fallback xmlns="">
      <p:transition spd="slow" advTm="15539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382000" cy="32766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What Are Your Tin Can Fundraising Ideas? </a:t>
            </a:r>
            <a:endParaRPr lang="en-US" sz="6600" dirty="0"/>
          </a:p>
        </p:txBody>
      </p:sp>
      <p:pic>
        <p:nvPicPr>
          <p:cNvPr id="3074" name="Picture 2" descr="Image result for light bul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5499">
            <a:off x="6434523" y="4513625"/>
            <a:ext cx="1771650" cy="19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3"/>
    </mc:Choice>
    <mc:Fallback xmlns="">
      <p:transition spd="slow" advTm="1470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334000" cy="33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5660">
            <a:off x="6074792" y="3664820"/>
            <a:ext cx="3667760" cy="27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8"/>
    </mc:Choice>
    <mc:Fallback xmlns="">
      <p:transition spd="slow" advTm="7148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6482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/>
              <a:t>Matthew MacDonald</a:t>
            </a:r>
          </a:p>
          <a:p>
            <a:pPr marL="109728" indent="0">
              <a:buNone/>
            </a:pPr>
            <a:r>
              <a:rPr lang="en-US" sz="2000" dirty="0" smtClean="0"/>
              <a:t>Manager of Public Services</a:t>
            </a:r>
            <a:br>
              <a:rPr lang="en-US" sz="2000" dirty="0" smtClean="0"/>
            </a:br>
            <a:r>
              <a:rPr lang="en-US" sz="2000" dirty="0" smtClean="0"/>
              <a:t>705-759-5275</a:t>
            </a:r>
          </a:p>
          <a:p>
            <a:pPr marL="109728" indent="0">
              <a:buNone/>
            </a:pPr>
            <a:r>
              <a:rPr lang="en-US" sz="2000" dirty="0" smtClean="0">
                <a:hlinkClick r:id="rId2"/>
              </a:rPr>
              <a:t>m.macdonald@cityssm.on.ca</a:t>
            </a: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Lisa Tucker</a:t>
            </a:r>
            <a:br>
              <a:rPr lang="en-US" sz="2000" dirty="0" smtClean="0"/>
            </a:br>
            <a:r>
              <a:rPr lang="en-US" sz="2000" dirty="0" smtClean="0"/>
              <a:t>Reference Technician</a:t>
            </a:r>
          </a:p>
          <a:p>
            <a:pPr marL="109728" indent="0">
              <a:buNone/>
            </a:pPr>
            <a:r>
              <a:rPr lang="en-US" sz="2000" dirty="0" smtClean="0"/>
              <a:t>705—759-5239</a:t>
            </a:r>
          </a:p>
          <a:p>
            <a:pPr marL="109728" indent="0">
              <a:buNone/>
            </a:pPr>
            <a:r>
              <a:rPr lang="en-US" sz="2000" dirty="0" smtClean="0">
                <a:hlinkClick r:id="rId3"/>
              </a:rPr>
              <a:t>l.tucker@cityssm.on.ca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2209800"/>
            <a:ext cx="4648200" cy="4325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2000" dirty="0" smtClean="0"/>
              <a:t>Helena Huopalainen </a:t>
            </a:r>
            <a:br>
              <a:rPr lang="en-US" sz="2000" dirty="0" smtClean="0"/>
            </a:br>
            <a:r>
              <a:rPr lang="en-US" sz="2000" dirty="0" smtClean="0"/>
              <a:t>Manager of Community Engagement</a:t>
            </a:r>
          </a:p>
          <a:p>
            <a:pPr marL="109728" indent="0">
              <a:buFont typeface="Georgia"/>
              <a:buNone/>
            </a:pPr>
            <a:r>
              <a:rPr lang="en-US" sz="2000" dirty="0" smtClean="0"/>
              <a:t>705—759-5243</a:t>
            </a:r>
          </a:p>
          <a:p>
            <a:pPr marL="109728" indent="0">
              <a:buFont typeface="Georgia"/>
              <a:buNone/>
            </a:pPr>
            <a:r>
              <a:rPr lang="en-US" sz="2000" dirty="0" smtClean="0">
                <a:hlinkClick r:id="rId4"/>
              </a:rPr>
              <a:t>h.huopalainen@cityssm.on.ca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4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1"/>
    </mc:Choice>
    <mc:Fallback xmlns="">
      <p:transition spd="slow" advTm="38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How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Start with a goal. What is it you want to accomplish?</a:t>
            </a:r>
          </a:p>
          <a:p>
            <a:r>
              <a:rPr lang="en-US" sz="2800" dirty="0" smtClean="0"/>
              <a:t>Figure out what/how much you need. Is it realistic that you’ll get the support you need?</a:t>
            </a:r>
          </a:p>
          <a:p>
            <a:r>
              <a:rPr lang="en-US" sz="2800" dirty="0" smtClean="0"/>
              <a:t>Strategize. Is there something unique you can offer?</a:t>
            </a:r>
          </a:p>
          <a:p>
            <a:r>
              <a:rPr lang="en-US" sz="2800" dirty="0" smtClean="0"/>
              <a:t>Garner staff buy in. Is this something that staff will be comfortable doing? </a:t>
            </a:r>
          </a:p>
          <a:p>
            <a:r>
              <a:rPr lang="en-US" sz="2800" dirty="0" smtClean="0"/>
              <a:t>Implement</a:t>
            </a:r>
          </a:p>
          <a:p>
            <a:r>
              <a:rPr lang="en-US" sz="2800" dirty="0" smtClean="0"/>
              <a:t>Market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65322">
            <a:off x="3608483" y="5169324"/>
            <a:ext cx="2447226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s://scontent-lga3-1.xx.fbcdn.net/hphotos-xpf1/t31.0-8/s960x960/12891609_1077274575670768_3012496116737943718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465" y="5082012"/>
            <a:ext cx="2081328" cy="269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9" descr="\\citydata\Libraries\Centennial\Staff\Circulation_Dept\Kellee\Program Flyers and Signage\Paint Nite 2016 fly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6900">
            <a:off x="5413512" y="5393333"/>
            <a:ext cx="3146244" cy="2291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06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55"/>
    </mc:Choice>
    <mc:Fallback xmlns="">
      <p:transition spd="slow" advTm="24865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Building and maintaining successful relationships are essential  to achieving your goals.</a:t>
            </a:r>
            <a:endParaRPr lang="en-US" sz="3600" dirty="0"/>
          </a:p>
          <a:p>
            <a:r>
              <a:rPr lang="en-US" sz="3600" dirty="0" smtClean="0"/>
              <a:t>With your staff</a:t>
            </a:r>
          </a:p>
          <a:p>
            <a:r>
              <a:rPr lang="en-US" sz="3600" dirty="0" smtClean="0"/>
              <a:t>With the public</a:t>
            </a:r>
          </a:p>
          <a:p>
            <a:r>
              <a:rPr lang="en-US" sz="3600" dirty="0" smtClean="0"/>
              <a:t>With your partners</a:t>
            </a:r>
          </a:p>
          <a:p>
            <a:endParaRPr lang="en-US" dirty="0"/>
          </a:p>
        </p:txBody>
      </p:sp>
      <p:pic>
        <p:nvPicPr>
          <p:cNvPr id="1026" name="Picture 2" descr="C:\Users\m.macdonald\AppData\Local\Microsoft\Windows\Temporary Internet Files\Content.Outlook\LZ9T1RC6\IMG_52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698844" cy="2774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37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19"/>
    </mc:Choice>
    <mc:Fallback xmlns="">
      <p:transition spd="slow" advTm="6871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P</a:t>
            </a:r>
            <a:r>
              <a:rPr lang="en-US" sz="3200" dirty="0" smtClean="0"/>
              <a:t>eople </a:t>
            </a:r>
            <a:r>
              <a:rPr lang="en-US" sz="3200" dirty="0"/>
              <a:t>are more willing to donate if they know exactly what their donation will be used for.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People are generally more generous if </a:t>
            </a:r>
            <a:r>
              <a:rPr lang="en-US" sz="3200" dirty="0"/>
              <a:t>they receive something in return.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Show your thanks!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0793">
            <a:off x="6259800" y="5257800"/>
            <a:ext cx="2046000" cy="129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1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01"/>
    </mc:Choice>
    <mc:Fallback xmlns="">
      <p:transition spd="slow" advTm="734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What: </a:t>
            </a:r>
            <a:r>
              <a:rPr lang="en-US" dirty="0" smtClean="0"/>
              <a:t>Donations for tree saplings (minimum $2.00 each) </a:t>
            </a:r>
            <a:br>
              <a:rPr lang="en-US" dirty="0" smtClean="0"/>
            </a:br>
            <a:r>
              <a:rPr lang="en-US" b="1" dirty="0" smtClean="0"/>
              <a:t>Purpose: </a:t>
            </a:r>
            <a:r>
              <a:rPr lang="en-US" dirty="0" smtClean="0"/>
              <a:t>To offset bussing cost for children to attend the Festival of Trees held in Sault Ste. Marie May 27, 2016.</a:t>
            </a:r>
          </a:p>
          <a:p>
            <a:pPr marL="0" indent="0">
              <a:buNone/>
            </a:pPr>
            <a:r>
              <a:rPr lang="en-US" b="1" dirty="0" smtClean="0"/>
              <a:t>Result: </a:t>
            </a:r>
            <a:r>
              <a:rPr lang="en-US" dirty="0" smtClean="0"/>
              <a:t>$709 </a:t>
            </a:r>
          </a:p>
        </p:txBody>
      </p:sp>
      <p:pic>
        <p:nvPicPr>
          <p:cNvPr id="1028" name="Picture 4" descr="Roxanne Toth-Rissanen, director of public libraries for Sault Ste. Marie Public Library, wants to bring more youngsters Festival of Trees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15605"/>
            <a:ext cx="2819400" cy="247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62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57"/>
    </mc:Choice>
    <mc:Fallback xmlns="">
      <p:transition spd="slow" advTm="643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7787"/>
            <a:ext cx="8229600" cy="1066800"/>
          </a:xfrm>
        </p:spPr>
        <p:txBody>
          <a:bodyPr/>
          <a:lstStyle/>
          <a:p>
            <a:r>
              <a:rPr lang="en-US" dirty="0" smtClean="0"/>
              <a:t>Saplings</a:t>
            </a:r>
            <a:endParaRPr lang="en-US" dirty="0"/>
          </a:p>
        </p:txBody>
      </p:sp>
      <p:pic>
        <p:nvPicPr>
          <p:cNvPr id="1026" name="Picture 2" descr="https://scontent-lga3-1.xx.fbcdn.net/hphotos-xpl1/v/t1.0-9/156281_1074621555936070_263049700332161600_n.jpg?oh=f34f3e01ee543fe8d51150e3ba802601&amp;oe=57AF35F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599" y="1904999"/>
            <a:ext cx="3371851" cy="449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s://scontent-lga3-1.xx.fbcdn.net/hphotos-xpf1/t31.0-8/s960x960/12891609_1077274575670768_3012496116737943718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954957"/>
            <a:ext cx="3436266" cy="4445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39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55"/>
    </mc:Choice>
    <mc:Fallback xmlns="">
      <p:transition spd="slow" advTm="5445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1976</TotalTime>
  <Words>687</Words>
  <Application>Microsoft Office PowerPoint</Application>
  <PresentationFormat>On-screen Show (4:3)</PresentationFormat>
  <Paragraphs>172</Paragraphs>
  <Slides>43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Urban</vt:lpstr>
      <vt:lpstr>Tin Can Fundraising </vt:lpstr>
      <vt:lpstr>About Us</vt:lpstr>
      <vt:lpstr>What is Tin Can Fundraising?</vt:lpstr>
      <vt:lpstr>What Tin Can Fundraising is not</vt:lpstr>
      <vt:lpstr>How to Start</vt:lpstr>
      <vt:lpstr>Relationships</vt:lpstr>
      <vt:lpstr>Remember </vt:lpstr>
      <vt:lpstr>Saplings</vt:lpstr>
      <vt:lpstr>Saplings</vt:lpstr>
      <vt:lpstr>Paint Nite</vt:lpstr>
      <vt:lpstr>Paint Nite</vt:lpstr>
      <vt:lpstr>Signature Events</vt:lpstr>
      <vt:lpstr>Signature Events</vt:lpstr>
      <vt:lpstr>Signature Events</vt:lpstr>
      <vt:lpstr>Signature Events</vt:lpstr>
      <vt:lpstr>Signature Events</vt:lpstr>
      <vt:lpstr>Colouring Book</vt:lpstr>
      <vt:lpstr>Step #1-Coming up with the idea</vt:lpstr>
      <vt:lpstr>Step #2-choose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Courtesy of the Sault Ste. Marie Innovation Center</vt:lpstr>
      <vt:lpstr>Step #4 Design a Mock-up of the book for printer</vt:lpstr>
      <vt:lpstr>Step #5 -To the printer…</vt:lpstr>
      <vt:lpstr>Media &amp;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Adopt a Magazine</vt:lpstr>
      <vt:lpstr>Adopt a Magazine</vt:lpstr>
      <vt:lpstr>Adopt a Magazine</vt:lpstr>
      <vt:lpstr>Outcomes</vt:lpstr>
      <vt:lpstr>Fun (draising)</vt:lpstr>
      <vt:lpstr>What Are Your Tin Can Fundraising Ideas? </vt:lpstr>
      <vt:lpstr>PowerPoint Presentation</vt:lpstr>
      <vt:lpstr>Contact</vt:lpstr>
    </vt:vector>
  </TitlesOfParts>
  <Company>Corp City of Sault Ste Marie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Can Fundraising</dc:title>
  <dc:creator>Matthew MacDonald</dc:creator>
  <cp:lastModifiedBy>Matthew MacDonald</cp:lastModifiedBy>
  <cp:revision>71</cp:revision>
  <dcterms:created xsi:type="dcterms:W3CDTF">2016-05-02T15:57:10Z</dcterms:created>
  <dcterms:modified xsi:type="dcterms:W3CDTF">2017-01-30T15:04:07Z</dcterms:modified>
</cp:coreProperties>
</file>